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257" r:id="rId3"/>
    <p:sldId id="529" r:id="rId4"/>
    <p:sldId id="528" r:id="rId5"/>
    <p:sldId id="573" r:id="rId6"/>
    <p:sldId id="574" r:id="rId7"/>
    <p:sldId id="578" r:id="rId8"/>
    <p:sldId id="267" r:id="rId9"/>
  </p:sldIdLst>
  <p:sldSz cx="12192000" cy="6858000"/>
  <p:notesSz cx="6735763" cy="98663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na Pittini" initials="MP" lastIdx="2" clrIdx="0"/>
  <p:cmAuthor id="2" name="Nicolò Melli" initials="NM" lastIdx="1" clrIdx="1">
    <p:extLst>
      <p:ext uri="{19B8F6BF-5375-455C-9EA6-DF929625EA0E}">
        <p15:presenceInfo xmlns:p15="http://schemas.microsoft.com/office/powerpoint/2012/main" userId="Nicolò Mell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990000"/>
    <a:srgbClr val="646363"/>
    <a:srgbClr val="582909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98" autoAdjust="0"/>
    <p:restoredTop sz="89391" autoAdjust="0"/>
  </p:normalViewPr>
  <p:slideViewPr>
    <p:cSldViewPr snapToGrid="0">
      <p:cViewPr varScale="1">
        <p:scale>
          <a:sx n="128" d="100"/>
          <a:sy n="128" d="100"/>
        </p:scale>
        <p:origin x="23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18830" cy="495029"/>
          </a:xfrm>
          <a:prstGeom prst="rect">
            <a:avLst/>
          </a:prstGeom>
        </p:spPr>
        <p:txBody>
          <a:bodyPr vert="horz" lIns="90711" tIns="45356" rIns="90711" bIns="45356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15378" y="3"/>
            <a:ext cx="2918830" cy="495029"/>
          </a:xfrm>
          <a:prstGeom prst="rect">
            <a:avLst/>
          </a:prstGeom>
        </p:spPr>
        <p:txBody>
          <a:bodyPr vert="horz" lIns="90711" tIns="45356" rIns="90711" bIns="45356" rtlCol="0"/>
          <a:lstStyle>
            <a:lvl1pPr algn="r">
              <a:defRPr sz="1200"/>
            </a:lvl1pPr>
          </a:lstStyle>
          <a:p>
            <a:fld id="{29DB75FA-A178-447B-BF66-6A7921D73789}" type="datetimeFigureOut">
              <a:rPr lang="it-IT" smtClean="0"/>
              <a:t>05/02/20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4" y="9371285"/>
            <a:ext cx="2918830" cy="495028"/>
          </a:xfrm>
          <a:prstGeom prst="rect">
            <a:avLst/>
          </a:prstGeom>
        </p:spPr>
        <p:txBody>
          <a:bodyPr vert="horz" lIns="90711" tIns="45356" rIns="90711" bIns="45356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15378" y="9371285"/>
            <a:ext cx="2918830" cy="495028"/>
          </a:xfrm>
          <a:prstGeom prst="rect">
            <a:avLst/>
          </a:prstGeom>
        </p:spPr>
        <p:txBody>
          <a:bodyPr vert="horz" lIns="90711" tIns="45356" rIns="90711" bIns="45356" rtlCol="0" anchor="b"/>
          <a:lstStyle>
            <a:lvl1pPr algn="r">
              <a:defRPr sz="1200"/>
            </a:lvl1pPr>
          </a:lstStyle>
          <a:p>
            <a:fld id="{89675137-7205-4B21-B0B6-BF5AE1C1E12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86961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18830" cy="495029"/>
          </a:xfrm>
          <a:prstGeom prst="rect">
            <a:avLst/>
          </a:prstGeom>
        </p:spPr>
        <p:txBody>
          <a:bodyPr vert="horz" lIns="90711" tIns="45356" rIns="90711" bIns="45356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15378" y="3"/>
            <a:ext cx="2918830" cy="495029"/>
          </a:xfrm>
          <a:prstGeom prst="rect">
            <a:avLst/>
          </a:prstGeom>
        </p:spPr>
        <p:txBody>
          <a:bodyPr vert="horz" lIns="90711" tIns="45356" rIns="90711" bIns="45356" rtlCol="0"/>
          <a:lstStyle>
            <a:lvl1pPr algn="r">
              <a:defRPr sz="1200"/>
            </a:lvl1pPr>
          </a:lstStyle>
          <a:p>
            <a:fld id="{70D91B2B-7BC4-4444-91C9-72744F848110}" type="datetimeFigureOut">
              <a:rPr lang="it-IT" smtClean="0"/>
              <a:t>05/02/20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11" tIns="45356" rIns="90711" bIns="45356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3577" y="4748166"/>
            <a:ext cx="5388610" cy="3884861"/>
          </a:xfrm>
          <a:prstGeom prst="rect">
            <a:avLst/>
          </a:prstGeom>
        </p:spPr>
        <p:txBody>
          <a:bodyPr vert="horz" lIns="90711" tIns="45356" rIns="90711" bIns="45356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4" y="9371285"/>
            <a:ext cx="2918830" cy="495028"/>
          </a:xfrm>
          <a:prstGeom prst="rect">
            <a:avLst/>
          </a:prstGeom>
        </p:spPr>
        <p:txBody>
          <a:bodyPr vert="horz" lIns="90711" tIns="45356" rIns="90711" bIns="45356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15378" y="9371285"/>
            <a:ext cx="2918830" cy="495028"/>
          </a:xfrm>
          <a:prstGeom prst="rect">
            <a:avLst/>
          </a:prstGeom>
        </p:spPr>
        <p:txBody>
          <a:bodyPr vert="horz" lIns="90711" tIns="45356" rIns="90711" bIns="45356" rtlCol="0" anchor="b"/>
          <a:lstStyle>
            <a:lvl1pPr algn="r">
              <a:defRPr sz="1200"/>
            </a:lvl1pPr>
          </a:lstStyle>
          <a:p>
            <a:fld id="{36DB4453-9A11-4752-821F-55542C7B1DB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4138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260">
              <a:defRPr/>
            </a:pPr>
            <a:fld id="{9359183D-0718-4C9C-8F32-D4D18EBFD0C0}" type="slidenum">
              <a:rPr lang="it-IT">
                <a:solidFill>
                  <a:prstClr val="black"/>
                </a:solidFill>
                <a:latin typeface="Calibri" panose="020F0502020204030204"/>
              </a:rPr>
              <a:pPr defTabSz="907260">
                <a:defRPr/>
              </a:pPr>
              <a:t>1</a:t>
            </a:fld>
            <a:endParaRPr lang="it-IT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05114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9183D-0718-4C9C-8F32-D4D18EBFD0C0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8214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9183D-0718-4C9C-8F32-D4D18EBFD0C0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5677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9183D-0718-4C9C-8F32-D4D18EBFD0C0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1257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9183D-0718-4C9C-8F32-D4D18EBFD0C0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54431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9183D-0718-4C9C-8F32-D4D18EBFD0C0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4367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9183D-0718-4C9C-8F32-D4D18EBFD0C0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2450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6B77C-5D6E-408C-B2FC-AF96C1D20BB9}" type="datetime1">
              <a:rPr lang="it-IT" smtClean="0"/>
              <a:t>05/02/20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D247-5CB1-4CFE-92E7-966795546D6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9146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F3C7C-012F-401B-8E71-40F6C7BFD6B1}" type="datetime1">
              <a:rPr lang="it-IT" smtClean="0"/>
              <a:t>05/02/20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D247-5CB1-4CFE-92E7-966795546D6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4885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27E0-3F81-4F8F-93AB-36C29EB4E542}" type="datetime1">
              <a:rPr lang="it-IT" smtClean="0"/>
              <a:t>05/02/20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D247-5CB1-4CFE-92E7-966795546D6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5557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38D868C-E9A0-48A0-943C-7697D25C6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5D419-FEA1-BC40-B72E-6FAEB8713160}" type="datetime1">
              <a:rPr lang="it-IT" altLang="it-IT" smtClean="0"/>
              <a:t>05/02/20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34BC21E-3E70-43C9-8CB0-CF82EBDA4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F5E607-540B-4632-BC2F-DAEE7F03C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4C180-62C5-4EEE-976F-E2BD4B1F80FF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58036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755862-2B8A-4FB9-8175-4ABD4F24D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A69B3-B632-784B-A5EE-729BEBA20B71}" type="datetime1">
              <a:rPr lang="it-IT" altLang="it-IT" smtClean="0"/>
              <a:t>05/02/20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A3C7AF-F7A3-4C94-B6FB-01D3DF5C7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434DD5-07BD-4EA9-A43F-5C7E58DE3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45E17-1263-4FE8-A15B-7B0E66DE1C4F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88188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940EAB-A6DB-4083-94A7-0D8394717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925CC-77AB-A548-9C15-BE27DDDA92C6}" type="datetime1">
              <a:rPr lang="it-IT" altLang="it-IT" smtClean="0"/>
              <a:t>05/02/20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6E48B7-1FB0-44A3-90C5-44FC2ACD9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8E008F-CB4E-4CBB-A882-7178E170B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5B304-7467-4A0E-9985-A412F3F42114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41961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3AB83EF-587C-4B08-A5BB-28540C99A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44076-4D11-DE46-AF78-DC1114B95FCD}" type="datetime1">
              <a:rPr lang="it-IT" altLang="it-IT" smtClean="0"/>
              <a:t>05/02/20</a:t>
            </a:fld>
            <a:endParaRPr lang="it-IT" alt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8035A2E8-3219-42C6-B492-20F3F884E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7AB02D09-B0A9-4785-BF01-D31CB06BF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86F26-B872-4163-83D3-F8C4B3648CB5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87118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255F8ACB-6293-4048-802F-1BC4519CC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AEFE7-8930-F047-8276-EA7C9D32B54B}" type="datetime1">
              <a:rPr lang="it-IT" altLang="it-IT" smtClean="0"/>
              <a:t>05/02/20</a:t>
            </a:fld>
            <a:endParaRPr lang="it-IT" alt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74B587BE-0F10-4826-ABAB-ACDA2689B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92E0D491-EF4F-4E94-A1A9-3E4B067B4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27DBE-6CE8-4AA3-87DC-5613BAECAECC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718230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14F8B08D-778F-4465-B3A5-F72839082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7A2B1-BF3B-0443-96D4-FD7538341D2C}" type="datetime1">
              <a:rPr lang="it-IT" altLang="it-IT" smtClean="0"/>
              <a:t>05/02/20</a:t>
            </a:fld>
            <a:endParaRPr lang="it-IT" alt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F686FDFA-8571-43B0-85BC-1EEA9583A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ECF90ABF-C325-4828-A9A9-1AA5795DE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A6D2D-D8F1-4927-B722-97C2C6D6B960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620635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6831F8FD-CF59-43CC-ABDD-954B03D89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FC395-73BF-4B48-92DE-ADDDC0CC4D16}" type="datetime1">
              <a:rPr lang="it-IT" altLang="it-IT" smtClean="0"/>
              <a:t>05/02/20</a:t>
            </a:fld>
            <a:endParaRPr lang="it-IT" alt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E0468CED-472B-40C7-A336-66BEC2A68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85273F8C-C25B-4930-8558-9151AFB89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66730-914A-462C-82DE-C2064ECD5BD2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680399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194B6268-2368-419A-8198-A20EBABC1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3251B-3A40-EA42-95FB-98A83123CDDC}" type="datetime1">
              <a:rPr lang="it-IT" altLang="it-IT" smtClean="0"/>
              <a:t>05/02/20</a:t>
            </a:fld>
            <a:endParaRPr lang="it-IT" alt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C68A4C63-654F-41FA-B13C-502C57796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E83FD9BA-A6E0-4FC3-9C0E-89F4A9929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D1580-0B32-4909-9EAF-1AF67935DBEE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4214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6AC09-C2ED-44C1-B714-6B41F6F0D3A5}" type="datetime1">
              <a:rPr lang="it-IT" smtClean="0"/>
              <a:t>05/02/20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D247-5CB1-4CFE-92E7-966795546D6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00758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0CD2D04A-84AB-4D34-8AAA-6EB1CB526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DB38F-519E-0E40-85DB-CBAD1BAA9E37}" type="datetime1">
              <a:rPr lang="it-IT" altLang="it-IT" smtClean="0"/>
              <a:t>05/02/20</a:t>
            </a:fld>
            <a:endParaRPr lang="it-IT" alt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E820D2F7-E7D8-437F-817F-7109876AF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348FBB73-E7B4-4C97-AFFF-5CA0210DB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B73E5-497B-4598-A0C1-48C6656E9CA9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239186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427731-8A1D-4363-8BE6-47BB4A7F4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F084D-AA95-8141-BE95-DDB230EFC1F6}" type="datetime1">
              <a:rPr lang="it-IT" altLang="it-IT" smtClean="0"/>
              <a:t>05/02/20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8F2C4B-91D4-4B34-B143-C778F684D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60582DB-FB04-4707-B53A-F460B008A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88DEA-C65A-479B-B19C-9205365B5399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623674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18B757-024E-44A7-B201-A870271F8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D25BF-E897-0A4B-9BFD-64DB9EB4917B}" type="datetime1">
              <a:rPr lang="it-IT" altLang="it-IT" smtClean="0"/>
              <a:t>05/02/20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F36ADF-FFFB-47E7-AB5B-73872FDC4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2F6442E-A8DF-4AAB-9D3B-5345D2321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18DCA-6B3B-45E7-A1C7-10AAD7DA78BB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3972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BE54-A003-459B-B203-39F9C60D57F8}" type="datetime1">
              <a:rPr lang="it-IT" smtClean="0"/>
              <a:t>05/02/20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D247-5CB1-4CFE-92E7-966795546D6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208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F1C-8501-4728-BF30-12838549E7AB}" type="datetime1">
              <a:rPr lang="it-IT" smtClean="0"/>
              <a:t>05/02/20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D247-5CB1-4CFE-92E7-966795546D6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3027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E167B-9D56-4461-9673-6E7E08442648}" type="datetime1">
              <a:rPr lang="it-IT" smtClean="0"/>
              <a:t>05/02/20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D247-5CB1-4CFE-92E7-966795546D6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720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4161-2B33-4D09-B7C0-BB916855806E}" type="datetime1">
              <a:rPr lang="it-IT" smtClean="0"/>
              <a:t>05/02/20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D247-5CB1-4CFE-92E7-966795546D6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916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C5A-621C-4DDD-A617-797F2EB11FFB}" type="datetime1">
              <a:rPr lang="it-IT" smtClean="0"/>
              <a:t>05/02/20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D247-5CB1-4CFE-92E7-966795546D6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3169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A4449-A888-4890-85D3-857E7C593953}" type="datetime1">
              <a:rPr lang="it-IT" smtClean="0"/>
              <a:t>05/02/20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D247-5CB1-4CFE-92E7-966795546D6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2118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471A-B85E-4227-BE0D-9C97F228E6C9}" type="datetime1">
              <a:rPr lang="it-IT" smtClean="0"/>
              <a:t>05/02/20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D247-5CB1-4CFE-92E7-966795546D6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6608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9BEDE-2C1C-4877-952B-4C06C3D10606}" type="datetime1">
              <a:rPr lang="it-IT" smtClean="0"/>
              <a:t>05/02/20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FD247-5CB1-4CFE-92E7-966795546D6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8052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>
            <a:extLst>
              <a:ext uri="{FF2B5EF4-FFF2-40B4-BE49-F238E27FC236}">
                <a16:creationId xmlns:a16="http://schemas.microsoft.com/office/drawing/2014/main" id="{55C8C1BE-7CC4-4B39-9967-9321CE65334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stile</a:t>
            </a:r>
          </a:p>
        </p:txBody>
      </p:sp>
      <p:sp>
        <p:nvSpPr>
          <p:cNvPr id="1027" name="Segnaposto testo 2">
            <a:extLst>
              <a:ext uri="{FF2B5EF4-FFF2-40B4-BE49-F238E27FC236}">
                <a16:creationId xmlns:a16="http://schemas.microsoft.com/office/drawing/2014/main" id="{23C8AB30-03E6-46CD-B7EF-D21EC2FFBB9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08F1B99-9D18-410F-90A2-C0E284874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5F7AE1C8-8FDB-3B4F-B0E5-BC3B1423C6FC}" type="datetime1">
              <a:rPr lang="it-IT" altLang="it-IT" smtClean="0"/>
              <a:t>05/02/20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A0CBB1-CFA0-4200-B363-1D0DCC8E34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22FFA8-376F-45DD-8494-5A9F9B8713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8B04206-9F60-41DB-ABAF-34D6FA08EE2B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70118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panose="020B0600070205080204" pitchFamily="3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panose="020B0600070205080204" pitchFamily="3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ondazionepittini.it/trieste-2020-science-greeters-2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9322230-7FB8-0B40-B055-ED8D9DB38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1</a:t>
            </a:r>
          </a:p>
        </p:txBody>
      </p:sp>
      <p:pic>
        <p:nvPicPr>
          <p:cNvPr id="6" name="Immagin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703" y="1131862"/>
            <a:ext cx="4808593" cy="3949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1B6E1DE9-DD46-4903-8375-0723D7A2338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543" y="5088761"/>
            <a:ext cx="5358912" cy="1274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75882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2" descr="Logo_Positivo.png">
            <a:extLst>
              <a:ext uri="{FF2B5EF4-FFF2-40B4-BE49-F238E27FC236}">
                <a16:creationId xmlns:a16="http://schemas.microsoft.com/office/drawing/2014/main" id="{35340EC9-CFD2-47B4-9997-8660F0A680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1629" y="6259678"/>
            <a:ext cx="2784894" cy="279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478512BC-50B8-4F97-AE39-4430634C1732}"/>
              </a:ext>
            </a:extLst>
          </p:cNvPr>
          <p:cNvSpPr txBox="1"/>
          <p:nvPr/>
        </p:nvSpPr>
        <p:spPr>
          <a:xfrm>
            <a:off x="349528" y="1389876"/>
            <a:ext cx="1108909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TRIESTE 2020 </a:t>
            </a:r>
            <a:r>
              <a:rPr lang="it-IT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Science Greeters 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è un progetto ideato da Fondazione Pietro Pittini in collaborazione con la Fondazione Internazionale per il progresso e la libertà delle scienze con l’obiettivo di realizzare un percorso formativo teorico/pratico mirato a portare </a:t>
            </a: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un gruppo di studenti universitari a fare da accompagnatori ai visitatori che affluiranno a Trieste nel corso di ESOF 2020.</a:t>
            </a:r>
          </a:p>
          <a:p>
            <a:pPr algn="just"/>
            <a:endParaRPr lang="it-IT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Gli studenti verranno formati in un percorso dai contenuti storici, economici, e scientifici inerenti il territorio e le peculiarità della città, un’opportunità di apprendimento, di avvicinamento al patrimonio artistico, scientifico e culturale del territorio;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avranno la possibilità di cimentarsi in un’esperienza pratica, semi-lavorativa, con grandi basi di comunicazione, di marketing territoriale e di </a:t>
            </a:r>
            <a:r>
              <a:rPr lang="it-IT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storytelling;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gli studenti partecipanti riceveranno un premio in denaro per l’attività svolta. </a:t>
            </a:r>
          </a:p>
          <a:p>
            <a:pPr algn="just"/>
            <a:endParaRPr lang="it-IT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algn="just"/>
            <a:r>
              <a:rPr lang="it-IT" dirty="0">
                <a:solidFill>
                  <a:srgbClr val="002060"/>
                </a:solidFill>
                <a:latin typeface="Arial"/>
                <a:cs typeface="Arial"/>
              </a:rPr>
              <a:t>Il percorso formativo come pure il premio finale sono interamente finanziati dalla Fondazione Pietro Pittini.</a:t>
            </a:r>
          </a:p>
          <a:p>
            <a:pPr algn="just"/>
            <a:r>
              <a:rPr lang="it-IT" dirty="0">
                <a:solidFill>
                  <a:srgbClr val="002060"/>
                </a:solidFill>
                <a:latin typeface="Arial"/>
                <a:cs typeface="Arial"/>
              </a:rPr>
              <a:t>Ai partecipanti all’intero progetto verranno riconosciuti 3 CFU di fascia D per attività formative autonomamente scelte dallo studente.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70C1CACC-9844-4824-9229-E5BD993E5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89B3F-A244-3A4E-AC76-3C2D4DF67051}" type="slidenum">
              <a:rPr lang="it-IT" smtClean="0"/>
              <a:t>2</a:t>
            </a:fld>
            <a:endParaRPr lang="it-IT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3016D290-7EC2-487F-9983-94FB2FAADC84}"/>
              </a:ext>
            </a:extLst>
          </p:cNvPr>
          <p:cNvSpPr/>
          <p:nvPr/>
        </p:nvSpPr>
        <p:spPr>
          <a:xfrm>
            <a:off x="657543" y="409138"/>
            <a:ext cx="4416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altLang="it-IT" b="1" dirty="0">
                <a:solidFill>
                  <a:srgbClr val="10253F"/>
                </a:solidFill>
                <a:latin typeface="Arial" panose="020B0604020202020204" pitchFamily="34" charset="0"/>
              </a:rPr>
              <a:t>4. TRIESTE 2020 </a:t>
            </a:r>
            <a:r>
              <a:rPr lang="it-IT" altLang="it-IT" b="1" i="1" dirty="0">
                <a:solidFill>
                  <a:srgbClr val="10253F"/>
                </a:solidFill>
                <a:latin typeface="Arial" panose="020B0604020202020204" pitchFamily="34" charset="0"/>
              </a:rPr>
              <a:t>SCIENCE GREETERS</a:t>
            </a:r>
            <a:endParaRPr lang="it-IT" b="1" i="1" dirty="0">
              <a:solidFill>
                <a:srgbClr val="10253F"/>
              </a:solidFill>
              <a:latin typeface="Arial" panose="020B0604020202020204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29242" y="5721019"/>
            <a:ext cx="110245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I percorsi che si svolgeranno durante  le 2 settimane di ESOF: </a:t>
            </a:r>
            <a:r>
              <a:rPr lang="it-IT" b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27 giugno – 11 luglio 2020</a:t>
            </a:r>
          </a:p>
        </p:txBody>
      </p:sp>
      <p:pic>
        <p:nvPicPr>
          <p:cNvPr id="12" name="Immagin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3148" y="100264"/>
            <a:ext cx="1490652" cy="1224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tangolo 5"/>
          <p:cNvSpPr/>
          <p:nvPr/>
        </p:nvSpPr>
        <p:spPr>
          <a:xfrm>
            <a:off x="5156213" y="899507"/>
            <a:ext cx="1475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b="1" dirty="0">
                <a:solidFill>
                  <a:srgbClr val="002060"/>
                </a:solidFill>
                <a:latin typeface="Arial"/>
                <a:cs typeface="Arial"/>
              </a:rPr>
              <a:t>PROGETTO</a:t>
            </a:r>
          </a:p>
        </p:txBody>
      </p:sp>
    </p:spTree>
    <p:extLst>
      <p:ext uri="{BB962C8B-B14F-4D97-AF65-F5344CB8AC3E}">
        <p14:creationId xmlns:p14="http://schemas.microsoft.com/office/powerpoint/2010/main" val="2134641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2" descr="Logo_Positivo.png">
            <a:extLst>
              <a:ext uri="{FF2B5EF4-FFF2-40B4-BE49-F238E27FC236}">
                <a16:creationId xmlns:a16="http://schemas.microsoft.com/office/drawing/2014/main" id="{35340EC9-CFD2-47B4-9997-8660F0A680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138" y="6304548"/>
            <a:ext cx="2784894" cy="279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478512BC-50B8-4F97-AE39-4430634C1732}"/>
              </a:ext>
            </a:extLst>
          </p:cNvPr>
          <p:cNvSpPr txBox="1"/>
          <p:nvPr/>
        </p:nvSpPr>
        <p:spPr>
          <a:xfrm>
            <a:off x="710983" y="1032069"/>
            <a:ext cx="1101967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rgbClr val="002060"/>
                </a:solidFill>
                <a:latin typeface="Arial"/>
                <a:cs typeface="Arial"/>
              </a:rPr>
              <a:t>OBIETTIVI</a:t>
            </a:r>
          </a:p>
          <a:p>
            <a:pPr algn="ctr"/>
            <a:endParaRPr lang="it-IT" sz="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endParaRPr lang="it-IT" sz="800" b="1" dirty="0">
              <a:solidFill>
                <a:srgbClr val="660033"/>
              </a:solidFill>
              <a:latin typeface="Arial"/>
              <a:cs typeface="Arial"/>
            </a:endParaRPr>
          </a:p>
          <a:p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contribuire alla promozione e alla </a:t>
            </a:r>
            <a:r>
              <a:rPr lang="it-IT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valorizzazione del territorio </a:t>
            </a:r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favorendo, al contempo, la partecipazione e l’ingaggio dei giovani in un’attività pratica che possa accrescere lo sviluppo di competenze sia specifiche che trasversali;</a:t>
            </a:r>
          </a:p>
          <a:p>
            <a:endParaRPr lang="it-IT" sz="16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offrire un percorso di </a:t>
            </a:r>
            <a:r>
              <a:rPr lang="it-IT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“imprenditorialità” </a:t>
            </a:r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con lo scopo di far comprendere ai giovani l’importanza di applicarsi nello studio, di effettuare un compito operativo e di “gestire” un momento di incontro coi turisti, coordinandosi con gli altri partner;</a:t>
            </a:r>
          </a:p>
          <a:p>
            <a:endParaRPr lang="it-IT" sz="16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avvicinare i giovani alle Istituzioni di eccellenza del territorio e alla scienza come propulsore di tecnologia, innovazione e sviluppo;</a:t>
            </a:r>
          </a:p>
          <a:p>
            <a:endParaRPr lang="it-IT" sz="16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favorire la </a:t>
            </a:r>
            <a:r>
              <a:rPr lang="it-IT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contaminazione tra i giovani e l’ecosistema scientifico </a:t>
            </a:r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presente sul territorio, trasmettendo loro l’importanza della conoscenza come collante di popoli e culture e volano di crescita e progresso.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70C1CACC-9844-4824-9229-E5BD993E5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89B3F-A244-3A4E-AC76-3C2D4DF67051}" type="slidenum">
              <a:rPr lang="it-IT" smtClean="0"/>
              <a:t>3</a:t>
            </a:fld>
            <a:endParaRPr lang="it-IT"/>
          </a:p>
        </p:txBody>
      </p:sp>
      <p:sp>
        <p:nvSpPr>
          <p:cNvPr id="4" name="Freccia a destra 3"/>
          <p:cNvSpPr/>
          <p:nvPr/>
        </p:nvSpPr>
        <p:spPr>
          <a:xfrm>
            <a:off x="290863" y="1714313"/>
            <a:ext cx="393399" cy="449006"/>
          </a:xfrm>
          <a:prstGeom prst="right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9" name="Freccia a destra 8"/>
          <p:cNvSpPr/>
          <p:nvPr/>
        </p:nvSpPr>
        <p:spPr>
          <a:xfrm>
            <a:off x="256780" y="2518514"/>
            <a:ext cx="393399" cy="449006"/>
          </a:xfrm>
          <a:prstGeom prst="right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a destra 9"/>
          <p:cNvSpPr/>
          <p:nvPr/>
        </p:nvSpPr>
        <p:spPr>
          <a:xfrm>
            <a:off x="256780" y="3374334"/>
            <a:ext cx="393399" cy="449006"/>
          </a:xfrm>
          <a:prstGeom prst="right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a destra 10"/>
          <p:cNvSpPr/>
          <p:nvPr/>
        </p:nvSpPr>
        <p:spPr>
          <a:xfrm>
            <a:off x="256779" y="4084975"/>
            <a:ext cx="393399" cy="449006"/>
          </a:xfrm>
          <a:prstGeom prst="right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487563" y="4922450"/>
            <a:ext cx="115729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002060"/>
                </a:solidFill>
                <a:latin typeface="Arial"/>
                <a:cs typeface="Arial"/>
              </a:rPr>
              <a:t>PARTNERS</a:t>
            </a:r>
          </a:p>
          <a:p>
            <a:pPr algn="ctr"/>
            <a:endParaRPr lang="it-IT" sz="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FIT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– Fondazione Internazionale di Trieste per il progresso e la libertà delle scienze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UNITS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Associazione Guide Turistiche FVG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Cooperativa La Collina</a:t>
            </a:r>
          </a:p>
        </p:txBody>
      </p:sp>
      <p:pic>
        <p:nvPicPr>
          <p:cNvPr id="18" name="Immagin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009" y="237188"/>
            <a:ext cx="1490652" cy="1224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ttangolo 14">
            <a:extLst>
              <a:ext uri="{FF2B5EF4-FFF2-40B4-BE49-F238E27FC236}">
                <a16:creationId xmlns:a16="http://schemas.microsoft.com/office/drawing/2014/main" id="{DE0C608D-4144-4DB1-A48D-6978FAF6D9A2}"/>
              </a:ext>
            </a:extLst>
          </p:cNvPr>
          <p:cNvSpPr/>
          <p:nvPr/>
        </p:nvSpPr>
        <p:spPr>
          <a:xfrm>
            <a:off x="657543" y="419447"/>
            <a:ext cx="4416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altLang="it-IT" b="1" dirty="0">
                <a:solidFill>
                  <a:srgbClr val="10253F"/>
                </a:solidFill>
                <a:latin typeface="Arial" panose="020B0604020202020204" pitchFamily="34" charset="0"/>
              </a:rPr>
              <a:t>4. TRIESTE 2020 </a:t>
            </a:r>
            <a:r>
              <a:rPr lang="it-IT" altLang="it-IT" b="1" i="1" dirty="0">
                <a:solidFill>
                  <a:srgbClr val="10253F"/>
                </a:solidFill>
                <a:latin typeface="Arial" panose="020B0604020202020204" pitchFamily="34" charset="0"/>
              </a:rPr>
              <a:t>SCIENCE GREETERS</a:t>
            </a:r>
            <a:endParaRPr lang="it-IT" b="1" i="1" dirty="0">
              <a:solidFill>
                <a:srgbClr val="10253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914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2" descr="Logo_Positivo.png">
            <a:extLst>
              <a:ext uri="{FF2B5EF4-FFF2-40B4-BE49-F238E27FC236}">
                <a16:creationId xmlns:a16="http://schemas.microsoft.com/office/drawing/2014/main" id="{35340EC9-CFD2-47B4-9997-8660F0A680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5655" y="6442241"/>
            <a:ext cx="2784894" cy="279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70C1CACC-9844-4824-9229-E5BD993E5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89B3F-A244-3A4E-AC76-3C2D4DF67051}" type="slidenum">
              <a:rPr lang="it-IT" smtClean="0"/>
              <a:t>4</a:t>
            </a:fld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210003" y="859705"/>
            <a:ext cx="11476199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002060"/>
                </a:solidFill>
                <a:latin typeface="Arial"/>
                <a:cs typeface="Arial"/>
              </a:rPr>
              <a:t>FORMAZIONE</a:t>
            </a:r>
          </a:p>
          <a:p>
            <a:pPr algn="ctr"/>
            <a:endParaRPr lang="it-IT" sz="10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it-IT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58 ore per partecipante dal 20 febbraio a maggio 2020</a:t>
            </a: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, il martedì e giovedì in orari pomeridiani e serali.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 ore divise in 30 ore di formazione base d'aula comune a tutti + 28 ore di formazione specifica su quattro itinerari on site proposti ai due gruppi classe.</a:t>
            </a:r>
          </a:p>
        </p:txBody>
      </p:sp>
      <p:sp>
        <p:nvSpPr>
          <p:cNvPr id="8" name="Rettangolo 7"/>
          <p:cNvSpPr/>
          <p:nvPr/>
        </p:nvSpPr>
        <p:spPr>
          <a:xfrm>
            <a:off x="7540936" y="2225684"/>
            <a:ext cx="453604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sz="9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it-IT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ISTITUZIONI COINVOLTE CON I LORO REFERENTI</a:t>
            </a:r>
          </a:p>
          <a:p>
            <a:pPr lvl="0">
              <a:lnSpc>
                <a:spcPct val="150000"/>
              </a:lnSpc>
            </a:pP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OSSERVATORIO ASTRONOMICO – INAF ISTITUTO </a:t>
            </a:r>
          </a:p>
          <a:p>
            <a:pPr lvl="0">
              <a:lnSpc>
                <a:spcPct val="150000"/>
              </a:lnSpc>
            </a:pP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NAZIONALE DI ASTROFISICA</a:t>
            </a:r>
          </a:p>
          <a:p>
            <a:pPr lvl="0">
              <a:lnSpc>
                <a:spcPct val="150000"/>
              </a:lnSpc>
            </a:pP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MNA - MUSEO NAZIONALE DELL’ANTARTIDE</a:t>
            </a:r>
          </a:p>
          <a:p>
            <a:pPr lvl="0">
              <a:lnSpc>
                <a:spcPct val="150000"/>
              </a:lnSpc>
            </a:pP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AUTORITA’ DI SISTEMA PORTUALE DEL MARE ADRIATICO TS Monfalcone</a:t>
            </a:r>
          </a:p>
          <a:p>
            <a:pPr lvl="0">
              <a:lnSpc>
                <a:spcPct val="150000"/>
              </a:lnSpc>
            </a:pP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 ITIS</a:t>
            </a:r>
          </a:p>
          <a:p>
            <a:pPr lvl="0">
              <a:lnSpc>
                <a:spcPct val="150000"/>
              </a:lnSpc>
            </a:pP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GROTTA GIGANTE</a:t>
            </a:r>
          </a:p>
          <a:p>
            <a:pPr lvl="0">
              <a:lnSpc>
                <a:spcPct val="150000"/>
              </a:lnSpc>
            </a:pP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OGS</a:t>
            </a:r>
          </a:p>
          <a:p>
            <a:pPr lvl="0">
              <a:lnSpc>
                <a:spcPct val="150000"/>
              </a:lnSpc>
            </a:pP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ICTP</a:t>
            </a:r>
          </a:p>
          <a:p>
            <a:pPr lvl="0">
              <a:lnSpc>
                <a:spcPct val="150000"/>
              </a:lnSpc>
            </a:pP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SISSA</a:t>
            </a:r>
          </a:p>
          <a:p>
            <a:pPr lvl="0">
              <a:lnSpc>
                <a:spcPct val="150000"/>
              </a:lnSpc>
            </a:pP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UNITS</a:t>
            </a:r>
          </a:p>
        </p:txBody>
      </p:sp>
      <p:pic>
        <p:nvPicPr>
          <p:cNvPr id="15" name="Immagin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5550" y="166266"/>
            <a:ext cx="1490652" cy="1224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B6DA70C5-1575-48D9-848D-FA2099C85E09}"/>
              </a:ext>
            </a:extLst>
          </p:cNvPr>
          <p:cNvSpPr/>
          <p:nvPr/>
        </p:nvSpPr>
        <p:spPr>
          <a:xfrm>
            <a:off x="657543" y="409138"/>
            <a:ext cx="4416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altLang="it-IT" b="1" dirty="0">
                <a:solidFill>
                  <a:srgbClr val="10253F"/>
                </a:solidFill>
                <a:latin typeface="Arial" panose="020B0604020202020204" pitchFamily="34" charset="0"/>
              </a:rPr>
              <a:t>4. TRIESTE 2020 </a:t>
            </a:r>
            <a:r>
              <a:rPr lang="it-IT" altLang="it-IT" b="1" i="1" dirty="0">
                <a:solidFill>
                  <a:srgbClr val="10253F"/>
                </a:solidFill>
                <a:latin typeface="Arial" panose="020B0604020202020204" pitchFamily="34" charset="0"/>
              </a:rPr>
              <a:t>SCIENCE GREETERS</a:t>
            </a:r>
            <a:endParaRPr lang="it-IT" b="1" i="1" dirty="0">
              <a:solidFill>
                <a:srgbClr val="10253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3839"/>
              </p:ext>
            </p:extLst>
          </p:nvPr>
        </p:nvGraphicFramePr>
        <p:xfrm>
          <a:off x="210002" y="2372101"/>
          <a:ext cx="7070691" cy="3962400"/>
        </p:xfrm>
        <a:graphic>
          <a:graphicData uri="http://schemas.openxmlformats.org/drawingml/2006/table">
            <a:tbl>
              <a:tblPr firstRow="1" firstCol="1" bandRow="1"/>
              <a:tblGrid>
                <a:gridCol w="13528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78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DOVE</a:t>
                      </a: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b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CONTENUTI MACRO</a:t>
                      </a:r>
                      <a:endParaRPr lang="it-IT" sz="120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b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 </a:t>
                      </a:r>
                      <a:endParaRPr lang="it-IT" sz="120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UNITS</a:t>
                      </a: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BASI TURISTICHE, ECONOMIA E INDUSTRIA DEL TURISMO.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</a:t>
                      </a: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Definizione e aree di attività; deontologia professionale; percorsi professionalizzanti; sbocchi occupazionali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UNITS</a:t>
                      </a: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SVILUPPO STORICO DELLA CITTA’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con cenni alla Trieste letteraria e al teatro triestino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PORTO</a:t>
                      </a:r>
                      <a:r>
                        <a:rPr lang="it-IT" sz="1100" baseline="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NUOVO</a:t>
                      </a: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STORIA ECONOMICA DI TS.</a:t>
                      </a: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L’evoluzione storica del porto e la sua importanza economica per la città, il nostro Paese e la sua vocazione internazionale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OSSERVATORIO</a:t>
                      </a:r>
                      <a:r>
                        <a:rPr lang="it-IT" sz="1100" baseline="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ASTRONOMICO</a:t>
                      </a: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STORIA DEL SISTEMA SCIENTIFICO DI TS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i="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UNITS</a:t>
                      </a:r>
                      <a:r>
                        <a:rPr lang="it-IT" sz="1100" i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+ OUTDOOR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</a:t>
                      </a: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b="1" i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DESIGN</a:t>
                      </a:r>
                      <a:r>
                        <a:rPr lang="it-IT" sz="11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DELLE ESPERIENZE. </a:t>
                      </a: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Organizzazione delle fasi di accompagnamento del tour;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organizzazione e preparazione dell’itinerario;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gestione operativa del tour;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tecniche per la gestione del gruppo;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tecniche di </a:t>
                      </a:r>
                      <a:r>
                        <a:rPr lang="it-IT" sz="1100" i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reporting</a:t>
                      </a: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 valutazione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UNITS</a:t>
                      </a: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b="1" i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STORYTELLING</a:t>
                      </a:r>
                      <a:r>
                        <a:rPr lang="it-IT" sz="11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E TECNICHE DI ANIMAZIONE SCIENTIFICA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i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OUTDOOR </a:t>
                      </a:r>
                      <a:endParaRPr lang="it-IT" sz="120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LABORATORIO PROVA ITINERARI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it-IT" sz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230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2" descr="Logo_Positivo.png">
            <a:extLst>
              <a:ext uri="{FF2B5EF4-FFF2-40B4-BE49-F238E27FC236}">
                <a16:creationId xmlns:a16="http://schemas.microsoft.com/office/drawing/2014/main" id="{35340EC9-CFD2-47B4-9997-8660F0A680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138" y="6304548"/>
            <a:ext cx="2784894" cy="279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70C1CACC-9844-4824-9229-E5BD993E5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6061" y="6304548"/>
            <a:ext cx="2743200" cy="365125"/>
          </a:xfrm>
        </p:spPr>
        <p:txBody>
          <a:bodyPr/>
          <a:lstStyle/>
          <a:p>
            <a:fld id="{26989B3F-A244-3A4E-AC76-3C2D4DF67051}" type="slidenum">
              <a:rPr lang="it-IT" smtClean="0"/>
              <a:t>5</a:t>
            </a:fld>
            <a:endParaRPr lang="it-IT" dirty="0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478512BC-50B8-4F97-AE39-4430634C1732}"/>
              </a:ext>
            </a:extLst>
          </p:cNvPr>
          <p:cNvSpPr txBox="1"/>
          <p:nvPr/>
        </p:nvSpPr>
        <p:spPr>
          <a:xfrm>
            <a:off x="213777" y="1319434"/>
            <a:ext cx="6245853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>
                <a:solidFill>
                  <a:schemeClr val="accent6"/>
                </a:solidFill>
                <a:latin typeface="Arial"/>
                <a:cs typeface="Arial"/>
              </a:rPr>
              <a:t>ITINERARIO 1 </a:t>
            </a:r>
            <a:r>
              <a:rPr lang="it-IT" sz="1400" dirty="0">
                <a:solidFill>
                  <a:srgbClr val="646363"/>
                </a:solidFill>
                <a:latin typeface="Arial"/>
                <a:cs typeface="Arial"/>
              </a:rPr>
              <a:t>(a piedi)</a:t>
            </a:r>
          </a:p>
          <a:p>
            <a:pPr lvl="2"/>
            <a:r>
              <a:rPr lang="it-IT" sz="1400" dirty="0">
                <a:solidFill>
                  <a:srgbClr val="646363"/>
                </a:solidFill>
                <a:latin typeface="Arial"/>
                <a:cs typeface="Arial"/>
              </a:rPr>
              <a:t>Osservatorio Astronomico, Castelletto </a:t>
            </a:r>
          </a:p>
          <a:p>
            <a:pPr lvl="2"/>
            <a:r>
              <a:rPr lang="it-IT" sz="1400" dirty="0">
                <a:solidFill>
                  <a:srgbClr val="646363"/>
                </a:solidFill>
                <a:latin typeface="Arial"/>
                <a:cs typeface="Arial"/>
              </a:rPr>
              <a:t>Villa Bazzoni (parte dell’Osservatorio astronomico)</a:t>
            </a:r>
          </a:p>
          <a:p>
            <a:pPr lvl="2"/>
            <a:endParaRPr lang="it-IT" sz="1400" dirty="0">
              <a:solidFill>
                <a:srgbClr val="646363"/>
              </a:solidFill>
              <a:latin typeface="Arial"/>
              <a:cs typeface="Arial"/>
            </a:endParaRPr>
          </a:p>
          <a:p>
            <a:r>
              <a:rPr lang="it-IT" sz="1400" b="1" dirty="0">
                <a:solidFill>
                  <a:schemeClr val="accent6"/>
                </a:solidFill>
                <a:latin typeface="Arial"/>
                <a:cs typeface="Arial"/>
              </a:rPr>
              <a:t>ITINERARIO 2</a:t>
            </a:r>
            <a:r>
              <a:rPr lang="it-IT" sz="1400" b="1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r>
              <a:rPr lang="it-IT" sz="1400" dirty="0">
                <a:solidFill>
                  <a:srgbClr val="646363"/>
                </a:solidFill>
                <a:latin typeface="Arial"/>
                <a:cs typeface="Arial"/>
              </a:rPr>
              <a:t>(con il bus di linea dalla stazione)</a:t>
            </a:r>
            <a:endParaRPr lang="it-IT" sz="1400" b="1" dirty="0">
              <a:solidFill>
                <a:srgbClr val="660033"/>
              </a:solidFill>
              <a:latin typeface="Arial"/>
              <a:cs typeface="Arial"/>
            </a:endParaRPr>
          </a:p>
          <a:p>
            <a:pPr lvl="2"/>
            <a:r>
              <a:rPr lang="it-IT" sz="1400" dirty="0">
                <a:solidFill>
                  <a:srgbClr val="646363"/>
                </a:solidFill>
                <a:latin typeface="Arial"/>
                <a:cs typeface="Arial"/>
              </a:rPr>
              <a:t>Museo dell’Antartide, Parco San Giovanni</a:t>
            </a:r>
          </a:p>
          <a:p>
            <a:pPr lvl="2"/>
            <a:r>
              <a:rPr lang="it-IT" sz="1400" dirty="0">
                <a:solidFill>
                  <a:srgbClr val="646363"/>
                </a:solidFill>
                <a:latin typeface="Arial"/>
                <a:cs typeface="Arial"/>
              </a:rPr>
              <a:t>Itinerari Basagliani </a:t>
            </a:r>
          </a:p>
          <a:p>
            <a:pPr lvl="2"/>
            <a:endParaRPr lang="it-IT" sz="1400" dirty="0">
              <a:solidFill>
                <a:srgbClr val="646363"/>
              </a:solidFill>
              <a:latin typeface="Arial"/>
              <a:cs typeface="Arial"/>
            </a:endParaRPr>
          </a:p>
          <a:p>
            <a:r>
              <a:rPr lang="it-IT" sz="1400" b="1" dirty="0">
                <a:solidFill>
                  <a:schemeClr val="accent6"/>
                </a:solidFill>
                <a:latin typeface="Arial"/>
                <a:cs typeface="Arial"/>
              </a:rPr>
              <a:t>ITINERARIO 3 </a:t>
            </a:r>
            <a:r>
              <a:rPr lang="it-IT" sz="1400" dirty="0">
                <a:solidFill>
                  <a:srgbClr val="646363"/>
                </a:solidFill>
                <a:latin typeface="Arial"/>
                <a:cs typeface="Arial"/>
              </a:rPr>
              <a:t>(con il bus di linea dalla stazione)</a:t>
            </a:r>
            <a:endParaRPr lang="it-IT" sz="1400" b="1" dirty="0">
              <a:solidFill>
                <a:srgbClr val="660033"/>
              </a:solidFill>
              <a:latin typeface="Arial"/>
              <a:cs typeface="Arial"/>
            </a:endParaRPr>
          </a:p>
          <a:p>
            <a:pPr lvl="2"/>
            <a:r>
              <a:rPr lang="it-IT" sz="1400" dirty="0">
                <a:solidFill>
                  <a:srgbClr val="646363"/>
                </a:solidFill>
                <a:latin typeface="Arial"/>
                <a:cs typeface="Arial"/>
              </a:rPr>
              <a:t>Torre del Lloyd parte dell’Arsenale del Lloyd Austriaco</a:t>
            </a:r>
          </a:p>
          <a:p>
            <a:pPr lvl="2"/>
            <a:endParaRPr lang="it-IT" sz="1400" dirty="0">
              <a:solidFill>
                <a:srgbClr val="646363"/>
              </a:solidFill>
              <a:latin typeface="Arial"/>
              <a:cs typeface="Arial"/>
            </a:endParaRPr>
          </a:p>
          <a:p>
            <a:r>
              <a:rPr lang="it-IT" sz="1400" b="1" dirty="0">
                <a:solidFill>
                  <a:schemeClr val="accent6"/>
                </a:solidFill>
                <a:latin typeface="Arial"/>
                <a:cs typeface="Arial"/>
              </a:rPr>
              <a:t>ITINERARIO 4 </a:t>
            </a:r>
            <a:r>
              <a:rPr lang="it-IT" sz="1400" dirty="0">
                <a:solidFill>
                  <a:srgbClr val="646363"/>
                </a:solidFill>
                <a:latin typeface="Arial"/>
                <a:cs typeface="Arial"/>
              </a:rPr>
              <a:t>(con il bus di linea dalla stazione)</a:t>
            </a:r>
            <a:endParaRPr lang="it-IT" sz="1400" b="1" dirty="0">
              <a:solidFill>
                <a:srgbClr val="660033"/>
              </a:solidFill>
              <a:latin typeface="Arial"/>
              <a:cs typeface="Arial"/>
            </a:endParaRPr>
          </a:p>
          <a:p>
            <a:pPr lvl="2"/>
            <a:r>
              <a:rPr lang="it-IT" sz="1400" dirty="0">
                <a:solidFill>
                  <a:srgbClr val="646363"/>
                </a:solidFill>
                <a:latin typeface="Arial"/>
                <a:cs typeface="Arial"/>
              </a:rPr>
              <a:t>ITIS, come esempi di welfare innovativo </a:t>
            </a:r>
          </a:p>
          <a:p>
            <a:pPr lvl="2"/>
            <a:endParaRPr lang="it-IT" sz="1400" dirty="0">
              <a:solidFill>
                <a:srgbClr val="646363"/>
              </a:solidFill>
              <a:latin typeface="Arial"/>
              <a:cs typeface="Arial"/>
            </a:endParaRPr>
          </a:p>
          <a:p>
            <a:r>
              <a:rPr lang="it-IT" sz="1400" b="1" dirty="0">
                <a:solidFill>
                  <a:schemeClr val="accent6"/>
                </a:solidFill>
                <a:latin typeface="Arial"/>
                <a:cs typeface="Arial"/>
              </a:rPr>
              <a:t>ITINERARIO 5 </a:t>
            </a:r>
            <a:r>
              <a:rPr lang="it-IT" sz="1400" dirty="0">
                <a:solidFill>
                  <a:srgbClr val="646363"/>
                </a:solidFill>
                <a:latin typeface="Arial"/>
                <a:cs typeface="Arial"/>
              </a:rPr>
              <a:t>(con il bus di linea nr. 42 da p.zza Oberdan ogni 40 minuti)</a:t>
            </a:r>
          </a:p>
          <a:p>
            <a:pPr lvl="2"/>
            <a:r>
              <a:rPr lang="it-IT" sz="1400" dirty="0">
                <a:solidFill>
                  <a:srgbClr val="646363"/>
                </a:solidFill>
                <a:latin typeface="Arial"/>
                <a:cs typeface="Arial"/>
              </a:rPr>
              <a:t>Grotta gigante e OGS alto </a:t>
            </a:r>
            <a:endParaRPr lang="it-IT" sz="1400" dirty="0">
              <a:solidFill>
                <a:schemeClr val="tx2"/>
              </a:solidFill>
              <a:latin typeface="Arial"/>
              <a:cs typeface="Arial"/>
            </a:endParaRPr>
          </a:p>
          <a:p>
            <a:pPr lvl="2"/>
            <a:endParaRPr lang="it-IT" sz="1400" dirty="0">
              <a:solidFill>
                <a:schemeClr val="tx2"/>
              </a:solidFill>
              <a:latin typeface="Arial"/>
              <a:cs typeface="Arial"/>
            </a:endParaRPr>
          </a:p>
          <a:p>
            <a:r>
              <a:rPr lang="it-IT" sz="1400" b="1" dirty="0">
                <a:solidFill>
                  <a:schemeClr val="accent6"/>
                </a:solidFill>
                <a:latin typeface="Arial"/>
                <a:cs typeface="Arial"/>
              </a:rPr>
              <a:t>ITINERARIO 6 </a:t>
            </a:r>
            <a:r>
              <a:rPr lang="it-IT" sz="1400" dirty="0">
                <a:solidFill>
                  <a:srgbClr val="646363"/>
                </a:solidFill>
                <a:latin typeface="Arial"/>
                <a:cs typeface="Arial"/>
              </a:rPr>
              <a:t>(in via di definizione) </a:t>
            </a:r>
          </a:p>
          <a:p>
            <a:pPr lvl="0"/>
            <a:r>
              <a:rPr lang="it-IT" sz="1400" dirty="0">
                <a:solidFill>
                  <a:srgbClr val="646363"/>
                </a:solidFill>
                <a:latin typeface="Arial"/>
                <a:cs typeface="Arial"/>
              </a:rPr>
              <a:t>ICTP e SISSA “bassa” per vedere l’elaboratore Ulisse</a:t>
            </a:r>
          </a:p>
          <a:p>
            <a:pPr lvl="0"/>
            <a:endParaRPr lang="it-IT" sz="1400" dirty="0">
              <a:solidFill>
                <a:schemeClr val="accent6"/>
              </a:solidFill>
              <a:latin typeface="Arial"/>
              <a:cs typeface="Arial"/>
            </a:endParaRPr>
          </a:p>
          <a:p>
            <a:r>
              <a:rPr lang="it-IT" sz="1400" b="1" dirty="0">
                <a:solidFill>
                  <a:schemeClr val="accent6"/>
                </a:solidFill>
                <a:latin typeface="Arial"/>
                <a:cs typeface="Arial"/>
              </a:rPr>
              <a:t>ITINERARIO 7 </a:t>
            </a:r>
            <a:r>
              <a:rPr lang="it-IT" sz="1400" dirty="0">
                <a:solidFill>
                  <a:srgbClr val="646363"/>
                </a:solidFill>
                <a:latin typeface="Arial"/>
                <a:cs typeface="Arial"/>
              </a:rPr>
              <a:t>(in via di definizione) </a:t>
            </a:r>
          </a:p>
          <a:p>
            <a:pPr lvl="0"/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UNITS – edificio storico di piazzale Europa ed ex Ospedale Militare, ora residenza universitaria </a:t>
            </a:r>
          </a:p>
        </p:txBody>
      </p:sp>
      <p:sp>
        <p:nvSpPr>
          <p:cNvPr id="6" name="Rettangolo 5"/>
          <p:cNvSpPr/>
          <p:nvPr/>
        </p:nvSpPr>
        <p:spPr>
          <a:xfrm>
            <a:off x="6236899" y="2482020"/>
            <a:ext cx="586845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it-IT" sz="1600" b="1" dirty="0">
                <a:solidFill>
                  <a:srgbClr val="002060"/>
                </a:solidFill>
                <a:latin typeface="Arial"/>
                <a:cs typeface="Arial"/>
              </a:rPr>
              <a:t>I percorsi si svolgeranno</a:t>
            </a:r>
            <a:r>
              <a:rPr lang="it-IT" sz="1600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</a:p>
          <a:p>
            <a:pPr lvl="1"/>
            <a:endParaRPr lang="it-IT" sz="16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002060"/>
                </a:solidFill>
                <a:latin typeface="Arial"/>
                <a:cs typeface="Arial"/>
              </a:rPr>
              <a:t>durante le 2 settimane di ESOF </a:t>
            </a:r>
          </a:p>
          <a:p>
            <a:pPr lvl="1"/>
            <a:r>
              <a:rPr lang="it-IT" sz="1600" dirty="0">
                <a:solidFill>
                  <a:srgbClr val="002060"/>
                </a:solidFill>
                <a:latin typeface="Arial"/>
                <a:cs typeface="Arial"/>
              </a:rPr>
              <a:t>     (27 giugno – 11 luglio 2020)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it-IT" sz="16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002060"/>
                </a:solidFill>
                <a:latin typeface="Arial"/>
                <a:cs typeface="Arial"/>
              </a:rPr>
              <a:t>in luoghi non convenzionali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it-IT" sz="16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002060"/>
                </a:solidFill>
                <a:latin typeface="Arial"/>
                <a:cs typeface="Arial"/>
              </a:rPr>
              <a:t>in 2 fasce orarie,  10.00 – 12.00 e 17.00 – 19.00, per 1,5 h di percorso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it-IT" sz="16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002060"/>
                </a:solidFill>
                <a:latin typeface="Arial"/>
                <a:cs typeface="Arial"/>
              </a:rPr>
              <a:t>Impegno massimo giornaliero previsto: 4h</a:t>
            </a:r>
          </a:p>
          <a:p>
            <a:pPr lvl="1"/>
            <a:endParaRPr lang="it-IT" sz="16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002060"/>
                </a:solidFill>
                <a:latin typeface="Arial"/>
                <a:cs typeface="Arial"/>
              </a:rPr>
              <a:t>con gruppi di visitatori di 15/ max 20 per volta.</a:t>
            </a:r>
          </a:p>
        </p:txBody>
      </p:sp>
      <p:sp>
        <p:nvSpPr>
          <p:cNvPr id="8" name="Parentesi graffa chiusa 7"/>
          <p:cNvSpPr/>
          <p:nvPr/>
        </p:nvSpPr>
        <p:spPr>
          <a:xfrm>
            <a:off x="5995359" y="1315741"/>
            <a:ext cx="325226" cy="498880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5149970" y="778470"/>
            <a:ext cx="20185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 ITINERARI</a:t>
            </a:r>
          </a:p>
        </p:txBody>
      </p:sp>
      <p:pic>
        <p:nvPicPr>
          <p:cNvPr id="18" name="Immagin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5368" y="166266"/>
            <a:ext cx="1490652" cy="1224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ttangolo 15">
            <a:extLst>
              <a:ext uri="{FF2B5EF4-FFF2-40B4-BE49-F238E27FC236}">
                <a16:creationId xmlns:a16="http://schemas.microsoft.com/office/drawing/2014/main" id="{AE657F66-091D-4A68-BC13-6608AADD4A4D}"/>
              </a:ext>
            </a:extLst>
          </p:cNvPr>
          <p:cNvSpPr/>
          <p:nvPr/>
        </p:nvSpPr>
        <p:spPr>
          <a:xfrm>
            <a:off x="657543" y="409138"/>
            <a:ext cx="4416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altLang="it-IT" b="1" dirty="0">
                <a:solidFill>
                  <a:srgbClr val="10253F"/>
                </a:solidFill>
                <a:latin typeface="Arial" panose="020B0604020202020204" pitchFamily="34" charset="0"/>
              </a:rPr>
              <a:t>4. TRIESTE 2020 </a:t>
            </a:r>
            <a:r>
              <a:rPr lang="it-IT" altLang="it-IT" b="1" i="1" dirty="0">
                <a:solidFill>
                  <a:srgbClr val="10253F"/>
                </a:solidFill>
                <a:latin typeface="Arial" panose="020B0604020202020204" pitchFamily="34" charset="0"/>
              </a:rPr>
              <a:t>SCIENCE GREETERS</a:t>
            </a:r>
            <a:endParaRPr lang="it-IT" b="1" i="1" dirty="0">
              <a:solidFill>
                <a:srgbClr val="10253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590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2" descr="Logo_Positivo.png">
            <a:extLst>
              <a:ext uri="{FF2B5EF4-FFF2-40B4-BE49-F238E27FC236}">
                <a16:creationId xmlns:a16="http://schemas.microsoft.com/office/drawing/2014/main" id="{35340EC9-CFD2-47B4-9997-8660F0A680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138" y="6304548"/>
            <a:ext cx="2784894" cy="279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70C1CACC-9844-4824-9229-E5BD993E5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6061" y="6304548"/>
            <a:ext cx="2743200" cy="365125"/>
          </a:xfrm>
        </p:spPr>
        <p:txBody>
          <a:bodyPr/>
          <a:lstStyle/>
          <a:p>
            <a:fld id="{26989B3F-A244-3A4E-AC76-3C2D4DF67051}" type="slidenum">
              <a:rPr lang="it-IT" smtClean="0"/>
              <a:t>6</a:t>
            </a:fld>
            <a:endParaRPr lang="it-IT"/>
          </a:p>
        </p:txBody>
      </p:sp>
      <p:pic>
        <p:nvPicPr>
          <p:cNvPr id="18" name="Immagin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5368" y="166266"/>
            <a:ext cx="1490652" cy="1224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ttangolo 15">
            <a:extLst>
              <a:ext uri="{FF2B5EF4-FFF2-40B4-BE49-F238E27FC236}">
                <a16:creationId xmlns:a16="http://schemas.microsoft.com/office/drawing/2014/main" id="{AE657F66-091D-4A68-BC13-6608AADD4A4D}"/>
              </a:ext>
            </a:extLst>
          </p:cNvPr>
          <p:cNvSpPr/>
          <p:nvPr/>
        </p:nvSpPr>
        <p:spPr>
          <a:xfrm>
            <a:off x="657543" y="409138"/>
            <a:ext cx="4416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altLang="it-IT" b="1" dirty="0">
                <a:solidFill>
                  <a:srgbClr val="10253F"/>
                </a:solidFill>
                <a:latin typeface="Arial" panose="020B0604020202020204" pitchFamily="34" charset="0"/>
              </a:rPr>
              <a:t>4. TRIESTE 2020 </a:t>
            </a:r>
            <a:r>
              <a:rPr lang="it-IT" altLang="it-IT" b="1" i="1" dirty="0">
                <a:solidFill>
                  <a:srgbClr val="10253F"/>
                </a:solidFill>
                <a:latin typeface="Arial" panose="020B0604020202020204" pitchFamily="34" charset="0"/>
              </a:rPr>
              <a:t>SCIENCE GREETERS</a:t>
            </a:r>
            <a:endParaRPr lang="it-IT" b="1" i="1" dirty="0">
              <a:solidFill>
                <a:srgbClr val="10253F"/>
              </a:solidFill>
              <a:latin typeface="Arial" panose="020B0604020202020204" pitchFamily="34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907435C-EBCF-4D49-A884-E66B8D637F9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57"/>
          <a:stretch/>
        </p:blipFill>
        <p:spPr>
          <a:xfrm>
            <a:off x="1752716" y="2027195"/>
            <a:ext cx="8686567" cy="4244209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2743160" y="895001"/>
            <a:ext cx="67056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000" b="1" dirty="0">
                <a:solidFill>
                  <a:srgbClr val="002060"/>
                </a:solidFill>
                <a:latin typeface="Arial"/>
                <a:cs typeface="Arial"/>
              </a:rPr>
              <a:t>PER CANDIDARSI</a:t>
            </a:r>
          </a:p>
          <a:p>
            <a:pPr algn="ctr"/>
            <a:endParaRPr lang="it-IT" sz="20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https://fondazionepittini.it/trieste-2020-science-greeters-2/</a:t>
            </a:r>
            <a:endParaRPr lang="it-IT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254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6255E735-0CA7-4CF9-A286-35C37943DB2F}"/>
              </a:ext>
            </a:extLst>
          </p:cNvPr>
          <p:cNvSpPr/>
          <p:nvPr/>
        </p:nvSpPr>
        <p:spPr>
          <a:xfrm>
            <a:off x="1380858" y="1115182"/>
            <a:ext cx="2122313" cy="77444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90BA1CC5-FEC6-4110-91FD-AD5FA35EC1AA}"/>
              </a:ext>
            </a:extLst>
          </p:cNvPr>
          <p:cNvSpPr/>
          <p:nvPr/>
        </p:nvSpPr>
        <p:spPr>
          <a:xfrm>
            <a:off x="1923794" y="813811"/>
            <a:ext cx="36142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10253F"/>
                </a:solidFill>
                <a:latin typeface="Arial" panose="020B0604020202020204" pitchFamily="34" charset="0"/>
              </a:rPr>
              <a:t>“No man becomes rich unless he enriches others.”</a:t>
            </a:r>
          </a:p>
          <a:p>
            <a:pPr algn="ctr"/>
            <a:r>
              <a:rPr lang="en-US" i="1" dirty="0">
                <a:solidFill>
                  <a:srgbClr val="10253F"/>
                </a:solidFill>
                <a:latin typeface="Arial" panose="020B0604020202020204" pitchFamily="34" charset="0"/>
              </a:rPr>
              <a:t>Andrew Carnegie </a:t>
            </a:r>
            <a:endParaRPr lang="it-IT" sz="2400" i="1" dirty="0">
              <a:solidFill>
                <a:srgbClr val="10253F"/>
              </a:solidFill>
              <a:latin typeface="Arial" panose="020B0604020202020204" pitchFamily="34" charset="0"/>
            </a:endParaRPr>
          </a:p>
        </p:txBody>
      </p:sp>
      <p:pic>
        <p:nvPicPr>
          <p:cNvPr id="13" name="Immagin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4116" y="565448"/>
            <a:ext cx="3436454" cy="2963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C071C81E-B245-4266-AD5D-464FEE558F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183" y="4082102"/>
            <a:ext cx="5608320" cy="2403566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90BA1CC5-FEC6-4110-91FD-AD5FA35EC1AA}"/>
              </a:ext>
            </a:extLst>
          </p:cNvPr>
          <p:cNvSpPr/>
          <p:nvPr/>
        </p:nvSpPr>
        <p:spPr>
          <a:xfrm>
            <a:off x="267419" y="2975561"/>
            <a:ext cx="733245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US" b="1" dirty="0" err="1">
                <a:solidFill>
                  <a:srgbClr val="1025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informazioni</a:t>
            </a:r>
            <a:endParaRPr lang="en-US" b="1" dirty="0">
              <a:solidFill>
                <a:srgbClr val="10253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i="1" dirty="0">
              <a:solidFill>
                <a:srgbClr val="10253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Nicolò Melli – Project Advisor	     nmelli@fondazionepittini.it</a:t>
            </a:r>
          </a:p>
          <a:p>
            <a:r>
              <a:rPr lang="it-IT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Lisa Guzzi – Ricerca e Progettazione    lguzzi@fondazionepittini.it</a:t>
            </a:r>
          </a:p>
          <a:p>
            <a:pPr algn="ctr"/>
            <a:r>
              <a:rPr lang="en-US" sz="2400" b="1" i="1" dirty="0">
                <a:solidFill>
                  <a:srgbClr val="10253F"/>
                </a:solidFill>
                <a:latin typeface="Arial" panose="020B0604020202020204" pitchFamily="34" charset="0"/>
              </a:rPr>
              <a:t> </a:t>
            </a:r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CFA20826-20BE-4382-B5D4-A31581D85ED2}"/>
              </a:ext>
            </a:extLst>
          </p:cNvPr>
          <p:cNvGrpSpPr/>
          <p:nvPr/>
        </p:nvGrpSpPr>
        <p:grpSpPr>
          <a:xfrm>
            <a:off x="2442014" y="4249756"/>
            <a:ext cx="4071925" cy="2068257"/>
            <a:chOff x="5564520" y="2002969"/>
            <a:chExt cx="4985833" cy="2738690"/>
          </a:xfrm>
        </p:grpSpPr>
        <p:pic>
          <p:nvPicPr>
            <p:cNvPr id="9" name="Immagine 1" descr="FPP_Firma-mail">
              <a:extLst>
                <a:ext uri="{FF2B5EF4-FFF2-40B4-BE49-F238E27FC236}">
                  <a16:creationId xmlns:a16="http://schemas.microsoft.com/office/drawing/2014/main" id="{26356DC2-1A54-452E-8B78-78F68B88DB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4520" y="2002969"/>
              <a:ext cx="4985833" cy="2738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D1FB568B-27A6-40A3-9EEA-F2712CD5499A}"/>
                </a:ext>
              </a:extLst>
            </p:cNvPr>
            <p:cNvSpPr/>
            <p:nvPr/>
          </p:nvSpPr>
          <p:spPr>
            <a:xfrm>
              <a:off x="5564520" y="2008909"/>
              <a:ext cx="1958498" cy="5818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20559422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852</Words>
  <Application>Microsoft Macintosh PowerPoint</Application>
  <PresentationFormat>Widescreen</PresentationFormat>
  <Paragraphs>125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Tema di Office</vt:lpstr>
      <vt:lpstr>1_Tema di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Nicolò Melli</dc:creator>
  <cp:lastModifiedBy>Collegio Universitario Luciano Fonda</cp:lastModifiedBy>
  <cp:revision>61</cp:revision>
  <cp:lastPrinted>2019-11-25T13:01:25Z</cp:lastPrinted>
  <dcterms:created xsi:type="dcterms:W3CDTF">2019-10-20T14:56:02Z</dcterms:created>
  <dcterms:modified xsi:type="dcterms:W3CDTF">2020-02-05T09:58:12Z</dcterms:modified>
</cp:coreProperties>
</file>